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4" r:id="rId6"/>
    <p:sldId id="259" r:id="rId7"/>
    <p:sldId id="265" r:id="rId8"/>
    <p:sldId id="266" r:id="rId9"/>
    <p:sldId id="267" r:id="rId10"/>
    <p:sldId id="261" r:id="rId11"/>
    <p:sldId id="262" r:id="rId12"/>
    <p:sldId id="263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Jost* 600 Semi" pitchFamily="2" charset="0"/>
      <p:bold r:id="rId20"/>
      <p:boldItalic r:id="rId21"/>
    </p:embeddedFont>
    <p:embeddedFont>
      <p:font typeface="Jost* 900 Black" pitchFamily="2" charset="0"/>
      <p:bold r:id="rId22"/>
      <p:boldItalic r:id="rId23"/>
    </p:embeddedFont>
    <p:embeddedFont>
      <p:font typeface="SpoqaHanSans-Bold" panose="020B0800000000000000" pitchFamily="50" charset="-127"/>
      <p:bold r:id="rId24"/>
    </p:embeddedFont>
    <p:embeddedFont>
      <p:font typeface="SpoqaHanSans-Regular" panose="020B0500000000000000" pitchFamily="50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pos="431" userDrawn="1">
          <p15:clr>
            <a:srgbClr val="A4A3A4"/>
          </p15:clr>
        </p15:guide>
        <p15:guide id="4" pos="530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CCD4"/>
    <a:srgbClr val="4DDAD9"/>
    <a:srgbClr val="FF5465"/>
    <a:srgbClr val="FBF175"/>
    <a:srgbClr val="E97BF5"/>
    <a:srgbClr val="CB57CE"/>
    <a:srgbClr val="FF1D4D"/>
    <a:srgbClr val="205065"/>
    <a:srgbClr val="FF1D33"/>
    <a:srgbClr val="FF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68" y="78"/>
      </p:cViewPr>
      <p:guideLst>
        <p:guide orient="horz" pos="2137"/>
        <p:guide pos="2857"/>
        <p:guide pos="431"/>
        <p:guide pos="5307"/>
        <p:guide orient="horz" pos="32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5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6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8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7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31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5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1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0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4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3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8D6F9-2E43-47C8-87AD-52E68B4D53B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8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11.sv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3.sv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8CE73CC-33F3-426A-A1B0-219591A7B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248" y="3513700"/>
            <a:ext cx="2899466" cy="3624335"/>
          </a:xfrm>
          <a:prstGeom prst="rect">
            <a:avLst/>
          </a:prstGeom>
        </p:spPr>
      </p:pic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5700600" cy="213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80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  <a:endParaRPr lang="en-US" altLang="ko-KR" sz="6600" dirty="0">
              <a:solidFill>
                <a:srgbClr val="FF5A5F"/>
              </a:solidFill>
              <a:latin typeface="Jost* 900 Black" pitchFamily="2" charset="0"/>
              <a:ea typeface="Jost* 900 Black" pitchFamily="2" charset="0"/>
            </a:endParaRP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7D49C-AD27-449D-BBEB-DE7B7CF5853E}"/>
              </a:ext>
            </a:extLst>
          </p:cNvPr>
          <p:cNvSpPr txBox="1"/>
          <p:nvPr/>
        </p:nvSpPr>
        <p:spPr>
          <a:xfrm>
            <a:off x="611436" y="2660646"/>
            <a:ext cx="3685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이지원  이기철  </a:t>
            </a:r>
            <a:r>
              <a:rPr lang="ko-KR" altLang="en-US" sz="2200" dirty="0" err="1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배예진</a:t>
            </a:r>
            <a:r>
              <a:rPr lang="ko-KR" altLang="en-US" sz="2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김서경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D2F28-8992-4CAA-B5BD-EED5E635D89B}"/>
              </a:ext>
            </a:extLst>
          </p:cNvPr>
          <p:cNvSpPr txBox="1"/>
          <p:nvPr/>
        </p:nvSpPr>
        <p:spPr>
          <a:xfrm>
            <a:off x="611436" y="3031694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Jost* 600 Semi" pitchFamily="2" charset="0"/>
                <a:ea typeface="Jost* 600 Semi" pitchFamily="2" charset="0"/>
              </a:rPr>
              <a:t>DB project</a:t>
            </a:r>
            <a:endParaRPr lang="ko-KR" altLang="en-US" sz="2400" dirty="0">
              <a:solidFill>
                <a:schemeClr val="bg1"/>
              </a:solidFill>
              <a:latin typeface="Jost* 600 Semi" pitchFamily="2" charset="0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8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0982529-C871-4D8D-80A7-24DAFB5123C9}"/>
              </a:ext>
            </a:extLst>
          </p:cNvPr>
          <p:cNvSpPr/>
          <p:nvPr/>
        </p:nvSpPr>
        <p:spPr>
          <a:xfrm>
            <a:off x="573336" y="3722884"/>
            <a:ext cx="3265638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800" dirty="0" err="1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Pstm</a:t>
            </a:r>
            <a:endParaRPr lang="en-US" altLang="ko-KR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  <a:ea typeface="Jost* 900 Black" pitchFamily="2" charset="0"/>
            </a:endParaRP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2.setIn( )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(</a:t>
            </a:r>
            <a:r>
              <a:rPr lang="en-US" altLang="ko-KR" sz="4800" dirty="0" err="1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SQLExep</a:t>
            </a:r>
            <a:endParaRPr lang="en-US" altLang="ko-KR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  <a:ea typeface="Jost* 900 Black" pitchFamily="2" charset="0"/>
            </a:endParaRPr>
          </a:p>
        </p:txBody>
      </p:sp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3760966" cy="1945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CODE</a:t>
            </a: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REVIEW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시계, 테이블이(가) 표시된 사진&#10;&#10;자동 생성된 설명">
            <a:extLst>
              <a:ext uri="{FF2B5EF4-FFF2-40B4-BE49-F238E27FC236}">
                <a16:creationId xmlns:a16="http://schemas.microsoft.com/office/drawing/2014/main" id="{93B6192F-E345-4506-A269-3D2DB31D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23939"/>
            <a:ext cx="5675064" cy="4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2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2124299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 err="1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QnA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셔츠, 우산이(가) 표시된 사진&#10;&#10;자동 생성된 설명">
            <a:extLst>
              <a:ext uri="{FF2B5EF4-FFF2-40B4-BE49-F238E27FC236}">
                <a16:creationId xmlns:a16="http://schemas.microsoft.com/office/drawing/2014/main" id="{A9F9D89E-CD71-45CE-A7A2-6467E288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12" y="2921000"/>
            <a:ext cx="4848526" cy="3407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CA32E-064B-4C73-A56E-A4DB54FF34F1}"/>
              </a:ext>
            </a:extLst>
          </p:cNvPr>
          <p:cNvSpPr/>
          <p:nvPr/>
        </p:nvSpPr>
        <p:spPr>
          <a:xfrm>
            <a:off x="408236" y="3429000"/>
            <a:ext cx="283603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900" spc="-3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?!</a:t>
            </a:r>
            <a:endParaRPr lang="ko-KR" altLang="en-US" sz="19900" spc="-300" dirty="0"/>
          </a:p>
        </p:txBody>
      </p:sp>
    </p:spTree>
    <p:extLst>
      <p:ext uri="{BB962C8B-B14F-4D97-AF65-F5344CB8AC3E}">
        <p14:creationId xmlns:p14="http://schemas.microsoft.com/office/powerpoint/2010/main" val="58487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09E3E-3E51-424A-8E56-C8215531F152}"/>
              </a:ext>
            </a:extLst>
          </p:cNvPr>
          <p:cNvSpPr txBox="1"/>
          <p:nvPr/>
        </p:nvSpPr>
        <p:spPr>
          <a:xfrm>
            <a:off x="1185496" y="868363"/>
            <a:ext cx="6773008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THANK YOU</a:t>
            </a:r>
          </a:p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For</a:t>
            </a:r>
          </a:p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Watching</a:t>
            </a:r>
            <a:endParaRPr lang="ko-KR" altLang="en-US" sz="8000" dirty="0">
              <a:gradFill>
                <a:gsLst>
                  <a:gs pos="0">
                    <a:srgbClr val="FF1D4D">
                      <a:alpha val="82000"/>
                    </a:srgbClr>
                  </a:gs>
                  <a:gs pos="60000">
                    <a:srgbClr val="FF5555"/>
                  </a:gs>
                  <a:gs pos="100000">
                    <a:srgbClr val="FF6889"/>
                  </a:gs>
                </a:gsLst>
                <a:lin ang="3600000" scaled="0"/>
              </a:gradFill>
              <a:latin typeface="Jost* 900 Black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E0CBB-73F8-4CAE-95B6-C13ED60A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24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1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B26B2FA-3CE6-49DD-B4DC-47DBB354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188" y="1616416"/>
            <a:ext cx="4406900" cy="550862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63F3AACB-A1E0-4C45-91F9-235EE59A7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382" y="4676370"/>
            <a:ext cx="2929618" cy="2181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573336" y="489811"/>
            <a:ext cx="3698448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</a:rPr>
              <a:t>CONTENTS</a:t>
            </a:r>
            <a:endParaRPr lang="ko-KR" altLang="en-US" sz="4800" dirty="0">
              <a:solidFill>
                <a:srgbClr val="FF5A5F"/>
              </a:solidFill>
              <a:latin typeface="Jost* 900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993AF-686A-4BC6-9948-FF95BE867E6C}"/>
              </a:ext>
            </a:extLst>
          </p:cNvPr>
          <p:cNvSpPr txBox="1"/>
          <p:nvPr/>
        </p:nvSpPr>
        <p:spPr>
          <a:xfrm>
            <a:off x="573336" y="1570208"/>
            <a:ext cx="3643946" cy="270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01. </a:t>
            </a:r>
            <a:r>
              <a:rPr lang="ko-KR" altLang="en-US" sz="3600" dirty="0">
                <a:solidFill>
                  <a:srgbClr val="26CCD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소개</a:t>
            </a:r>
            <a:endParaRPr lang="en-US" altLang="ko-KR" sz="3600" dirty="0">
              <a:solidFill>
                <a:srgbClr val="26CCD4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02. </a:t>
            </a:r>
            <a:r>
              <a:rPr lang="ko-KR" altLang="en-US" sz="3600" dirty="0" err="1">
                <a:solidFill>
                  <a:srgbClr val="26CCD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코드시연</a:t>
            </a:r>
            <a:endParaRPr lang="en-US" altLang="ko-KR" sz="3600" dirty="0">
              <a:solidFill>
                <a:srgbClr val="26CCD4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03. </a:t>
            </a:r>
            <a:r>
              <a:rPr lang="en-US" altLang="ko-KR" sz="3600" dirty="0" err="1">
                <a:solidFill>
                  <a:srgbClr val="26CCD4"/>
                </a:solidFill>
                <a:latin typeface="Jost* 600 Semi" pitchFamily="2" charset="0"/>
                <a:ea typeface="Jost* 600 Semi" pitchFamily="2" charset="0"/>
              </a:rPr>
              <a:t>QnA</a:t>
            </a:r>
            <a:endParaRPr lang="ko-KR" altLang="en-US" sz="3600" dirty="0">
              <a:solidFill>
                <a:srgbClr val="26CCD4"/>
              </a:solidFill>
              <a:latin typeface="Jost* 600 Semi" pitchFamily="2" charset="0"/>
              <a:ea typeface="SpoqaHanSans-Bold" panose="020B08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3600" dirty="0">
              <a:solidFill>
                <a:srgbClr val="4BD9C8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35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4043094" cy="1945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ABOUT</a:t>
            </a: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PROJECT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장난감이(가) 표시된 사진&#10;&#10;자동 생성된 설명">
            <a:extLst>
              <a:ext uri="{FF2B5EF4-FFF2-40B4-BE49-F238E27FC236}">
                <a16:creationId xmlns:a16="http://schemas.microsoft.com/office/drawing/2014/main" id="{22EC2E58-3761-4761-8171-8A843C81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71" y="2603720"/>
            <a:ext cx="4487817" cy="36755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43B2DE-962E-4FBC-B729-70508E7B3708}"/>
              </a:ext>
            </a:extLst>
          </p:cNvPr>
          <p:cNvSpPr/>
          <p:nvPr/>
        </p:nvSpPr>
        <p:spPr>
          <a:xfrm>
            <a:off x="684213" y="3945565"/>
            <a:ext cx="3732112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Let’s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Prepare for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Covid-19</a:t>
            </a:r>
            <a:endParaRPr lang="ko-KR" altLang="en-US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7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0" cy="6321106"/>
            <a:chOff x="905894" y="146540"/>
            <a:chExt cx="8277510" cy="6321106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3348" t="42616" b="27630"/>
            <a:stretch/>
          </p:blipFill>
          <p:spPr>
            <a:xfrm>
              <a:off x="7962899" y="4800600"/>
              <a:ext cx="1220505" cy="973038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766DD3-291F-4925-9678-5411CADF7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1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0096" y="1062333"/>
            <a:ext cx="4723809" cy="47333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122" name="Picture 2" descr="corona virus png 이미지 검색결과">
            <a:extLst>
              <a:ext uri="{FF2B5EF4-FFF2-40B4-BE49-F238E27FC236}">
                <a16:creationId xmlns:a16="http://schemas.microsoft.com/office/drawing/2014/main" id="{77EDFB21-BFF8-4498-A2E8-3287095C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24" y="286412"/>
            <a:ext cx="3541975" cy="35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orona virus png 이미지 검색결과">
            <a:extLst>
              <a:ext uri="{FF2B5EF4-FFF2-40B4-BE49-F238E27FC236}">
                <a16:creationId xmlns:a16="http://schemas.microsoft.com/office/drawing/2014/main" id="{62D6D9E1-5081-488D-9DE0-C50C19283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22212" r="21600" b="21920"/>
          <a:stretch/>
        </p:blipFill>
        <p:spPr bwMode="auto">
          <a:xfrm>
            <a:off x="1022092" y="3416516"/>
            <a:ext cx="1798109" cy="17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orona virus png 이미지 검색결과">
            <a:extLst>
              <a:ext uri="{FF2B5EF4-FFF2-40B4-BE49-F238E27FC236}">
                <a16:creationId xmlns:a16="http://schemas.microsoft.com/office/drawing/2014/main" id="{EA7A8F4C-28A8-4CBA-827F-ED840DFCB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22212" r="21600" b="21920"/>
          <a:stretch/>
        </p:blipFill>
        <p:spPr bwMode="auto">
          <a:xfrm>
            <a:off x="2513131" y="4915774"/>
            <a:ext cx="907696" cy="87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0ADC82-9A35-4B9D-B2EE-DE1DC3C6D6EA}"/>
              </a:ext>
            </a:extLst>
          </p:cNvPr>
          <p:cNvSpPr/>
          <p:nvPr/>
        </p:nvSpPr>
        <p:spPr>
          <a:xfrm>
            <a:off x="3606800" y="4064000"/>
            <a:ext cx="1481063" cy="6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2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1" cy="6530681"/>
            <a:chOff x="905894" y="146540"/>
            <a:chExt cx="8277511" cy="6530681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7205" y="3406971"/>
              <a:ext cx="2616200" cy="327025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4139738" y="489811"/>
            <a:ext cx="4447050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</a:p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4800" dirty="0">
              <a:solidFill>
                <a:srgbClr val="27E9D5"/>
              </a:solidFill>
              <a:latin typeface="Jost* 900 Black" pitchFamily="2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A42321-50C8-49A8-8D4A-2EAB086D3F92}"/>
              </a:ext>
            </a:extLst>
          </p:cNvPr>
          <p:cNvGrpSpPr/>
          <p:nvPr/>
        </p:nvGrpSpPr>
        <p:grpSpPr>
          <a:xfrm>
            <a:off x="889000" y="2416641"/>
            <a:ext cx="7366003" cy="3375592"/>
            <a:chOff x="889000" y="2226141"/>
            <a:chExt cx="7366003" cy="33755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7D90AE-FAA7-40DE-B17A-F79BA4CCB38B}"/>
                </a:ext>
              </a:extLst>
            </p:cNvPr>
            <p:cNvSpPr/>
            <p:nvPr/>
          </p:nvSpPr>
          <p:spPr>
            <a:xfrm>
              <a:off x="889000" y="2226141"/>
              <a:ext cx="3375590" cy="3375592"/>
            </a:xfrm>
            <a:prstGeom prst="ellipse">
              <a:avLst/>
            </a:prstGeom>
            <a:gradFill>
              <a:gsLst>
                <a:gs pos="42000">
                  <a:srgbClr val="FF4F5C"/>
                </a:gs>
                <a:gs pos="0">
                  <a:srgbClr val="FF5A5F"/>
                </a:gs>
                <a:gs pos="100000">
                  <a:srgbClr val="FF75A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0979811-397C-4984-9723-2E9829836909}"/>
                </a:ext>
              </a:extLst>
            </p:cNvPr>
            <p:cNvSpPr/>
            <p:nvPr/>
          </p:nvSpPr>
          <p:spPr>
            <a:xfrm>
              <a:off x="4879413" y="2226141"/>
              <a:ext cx="3375590" cy="3375592"/>
            </a:xfrm>
            <a:prstGeom prst="ellipse">
              <a:avLst/>
            </a:prstGeom>
            <a:gradFill>
              <a:gsLst>
                <a:gs pos="56000">
                  <a:srgbClr val="4BD9C8">
                    <a:alpha val="91000"/>
                  </a:srgbClr>
                </a:gs>
                <a:gs pos="0">
                  <a:srgbClr val="45D8DF"/>
                </a:gs>
                <a:gs pos="100000">
                  <a:srgbClr val="06F0DA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C2E11E9A-8A61-4643-AED5-90B349106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9400" b="28193"/>
            <a:stretch/>
          </p:blipFill>
          <p:spPr>
            <a:xfrm>
              <a:off x="5743932" y="3070686"/>
              <a:ext cx="1646552" cy="1284450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449897CD-ADE3-4CC9-8736-35B963C4F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278" b="29688"/>
            <a:stretch/>
          </p:blipFill>
          <p:spPr>
            <a:xfrm>
              <a:off x="1479095" y="2775762"/>
              <a:ext cx="2195402" cy="162004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AABE91-1E79-47A9-BE49-8F2271B67DAC}"/>
                </a:ext>
              </a:extLst>
            </p:cNvPr>
            <p:cNvSpPr/>
            <p:nvPr/>
          </p:nvSpPr>
          <p:spPr>
            <a:xfrm>
              <a:off x="1847268" y="4526601"/>
              <a:ext cx="14590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관리자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ABDDD-27E9-4F7A-8E23-66F43C558AD4}"/>
                </a:ext>
              </a:extLst>
            </p:cNvPr>
            <p:cNvSpPr/>
            <p:nvPr/>
          </p:nvSpPr>
          <p:spPr>
            <a:xfrm>
              <a:off x="6050080" y="4526601"/>
              <a:ext cx="10342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고객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78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1" cy="6530681"/>
            <a:chOff x="905894" y="146540"/>
            <a:chExt cx="8277511" cy="6530681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7205" y="3406971"/>
              <a:ext cx="2616200" cy="327025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4139738" y="489811"/>
            <a:ext cx="4447050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</a:p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4800" dirty="0">
              <a:solidFill>
                <a:srgbClr val="27E9D5"/>
              </a:solidFill>
              <a:latin typeface="Jost* 900 Black" pitchFamily="2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D7D90AE-FAA7-40DE-B17A-F79BA4CCB38B}"/>
              </a:ext>
            </a:extLst>
          </p:cNvPr>
          <p:cNvSpPr/>
          <p:nvPr/>
        </p:nvSpPr>
        <p:spPr>
          <a:xfrm>
            <a:off x="889000" y="2416641"/>
            <a:ext cx="3375590" cy="3375592"/>
          </a:xfrm>
          <a:prstGeom prst="ellipse">
            <a:avLst/>
          </a:prstGeom>
          <a:gradFill>
            <a:gsLst>
              <a:gs pos="42000">
                <a:srgbClr val="FF4F5C"/>
              </a:gs>
              <a:gs pos="0">
                <a:srgbClr val="FF5A5F"/>
              </a:gs>
              <a:gs pos="100000">
                <a:srgbClr val="FF75A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979811-397C-4984-9723-2E9829836909}"/>
              </a:ext>
            </a:extLst>
          </p:cNvPr>
          <p:cNvSpPr/>
          <p:nvPr/>
        </p:nvSpPr>
        <p:spPr>
          <a:xfrm>
            <a:off x="4879413" y="2416641"/>
            <a:ext cx="3375590" cy="3375592"/>
          </a:xfrm>
          <a:prstGeom prst="ellipse">
            <a:avLst/>
          </a:prstGeom>
          <a:gradFill>
            <a:gsLst>
              <a:gs pos="56000">
                <a:srgbClr val="4BD9C8">
                  <a:alpha val="91000"/>
                </a:srgbClr>
              </a:gs>
              <a:gs pos="0">
                <a:srgbClr val="45D8DF"/>
              </a:gs>
              <a:gs pos="100000">
                <a:srgbClr val="06F0DA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AABE91-1E79-47A9-BE49-8F2271B67DAC}"/>
              </a:ext>
            </a:extLst>
          </p:cNvPr>
          <p:cNvSpPr/>
          <p:nvPr/>
        </p:nvSpPr>
        <p:spPr>
          <a:xfrm>
            <a:off x="1634871" y="3283154"/>
            <a:ext cx="1883849" cy="147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재고관리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회원관리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E0AC5E-7538-4CE1-8C8B-F28F11E82894}"/>
              </a:ext>
            </a:extLst>
          </p:cNvPr>
          <p:cNvSpPr/>
          <p:nvPr/>
        </p:nvSpPr>
        <p:spPr>
          <a:xfrm>
            <a:off x="5356108" y="3296660"/>
            <a:ext cx="2412840" cy="147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구매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포인트 조회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5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E81FA0-9D75-4CDE-880C-5F51179581DC}"/>
              </a:ext>
            </a:extLst>
          </p:cNvPr>
          <p:cNvGrpSpPr/>
          <p:nvPr/>
        </p:nvGrpSpPr>
        <p:grpSpPr>
          <a:xfrm>
            <a:off x="603250" y="2203123"/>
            <a:ext cx="4356298" cy="3083996"/>
            <a:chOff x="684213" y="1109624"/>
            <a:chExt cx="4340886" cy="307308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DF01FC-E739-453A-B7A9-4C1237E248CD}"/>
                </a:ext>
              </a:extLst>
            </p:cNvPr>
            <p:cNvSpPr/>
            <p:nvPr/>
          </p:nvSpPr>
          <p:spPr>
            <a:xfrm>
              <a:off x="684213" y="1109625"/>
              <a:ext cx="2324861" cy="2324861"/>
            </a:xfrm>
            <a:prstGeom prst="ellipse">
              <a:avLst/>
            </a:prstGeom>
            <a:solidFill>
              <a:srgbClr val="FF546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347D4958-F969-4291-A0B8-230AC2D59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9000" t="5508" r="19276" b="25561"/>
            <a:stretch/>
          </p:blipFill>
          <p:spPr>
            <a:xfrm>
              <a:off x="1296039" y="1503425"/>
              <a:ext cx="1101208" cy="153725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E0F6BDF-DD61-43C9-B9B6-4FEA6F9DBB8B}"/>
                </a:ext>
              </a:extLst>
            </p:cNvPr>
            <p:cNvSpPr/>
            <p:nvPr/>
          </p:nvSpPr>
          <p:spPr>
            <a:xfrm>
              <a:off x="2700238" y="1109624"/>
              <a:ext cx="2324861" cy="2324861"/>
            </a:xfrm>
            <a:prstGeom prst="ellipse">
              <a:avLst/>
            </a:prstGeom>
            <a:solidFill>
              <a:srgbClr val="FF1D4D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965024B1-568C-4A7B-8FB4-740D5273C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0359" b="32997"/>
            <a:stretch/>
          </p:blipFill>
          <p:spPr>
            <a:xfrm>
              <a:off x="3154155" y="1770404"/>
              <a:ext cx="1417026" cy="10033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FBB76C-B1CC-4584-A48A-091773E16B3E}"/>
                </a:ext>
              </a:extLst>
            </p:cNvPr>
            <p:cNvSpPr/>
            <p:nvPr/>
          </p:nvSpPr>
          <p:spPr>
            <a:xfrm>
              <a:off x="1432597" y="3536389"/>
              <a:ext cx="828092" cy="646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DB</a:t>
              </a:r>
              <a:endParaRPr lang="ko-KR" altLang="en-US" sz="2800" dirty="0">
                <a:solidFill>
                  <a:srgbClr val="FF5465"/>
                </a:solidFill>
                <a:latin typeface="Jost* 600 Semi" pitchFamily="2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4B09A38-DE0A-4143-8992-4B9ABD9C39DC}"/>
                </a:ext>
              </a:extLst>
            </p:cNvPr>
            <p:cNvSpPr/>
            <p:nvPr/>
          </p:nvSpPr>
          <p:spPr>
            <a:xfrm>
              <a:off x="3226848" y="3536390"/>
              <a:ext cx="1271643" cy="646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JDBC</a:t>
              </a:r>
              <a:endParaRPr lang="ko-KR" altLang="en-US" sz="2800" dirty="0">
                <a:solidFill>
                  <a:srgbClr val="FF5465"/>
                </a:solidFill>
                <a:latin typeface="Jost* 600 Semi" pitchFamily="2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086A2E-A512-4985-8C79-C2BFB041F533}"/>
              </a:ext>
            </a:extLst>
          </p:cNvPr>
          <p:cNvGrpSpPr/>
          <p:nvPr/>
        </p:nvGrpSpPr>
        <p:grpSpPr>
          <a:xfrm>
            <a:off x="6207636" y="2203122"/>
            <a:ext cx="2333115" cy="3083996"/>
            <a:chOff x="6604402" y="1109623"/>
            <a:chExt cx="2324861" cy="307308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8901D5F-00FB-4B1D-80B1-53E0E14925D8}"/>
                </a:ext>
              </a:extLst>
            </p:cNvPr>
            <p:cNvSpPr/>
            <p:nvPr/>
          </p:nvSpPr>
          <p:spPr>
            <a:xfrm>
              <a:off x="6604402" y="1109623"/>
              <a:ext cx="2324861" cy="2324861"/>
            </a:xfrm>
            <a:prstGeom prst="ellipse">
              <a:avLst/>
            </a:prstGeom>
            <a:solidFill>
              <a:srgbClr val="4DD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BE74F952-BF2A-47ED-9FDE-C4E7AFEC8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t="8611" b="30239"/>
            <a:stretch/>
          </p:blipFill>
          <p:spPr>
            <a:xfrm>
              <a:off x="6907389" y="1615115"/>
              <a:ext cx="1718878" cy="131387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11C7C9-45CD-447C-BCCA-FF7AB88300D4}"/>
                </a:ext>
              </a:extLst>
            </p:cNvPr>
            <p:cNvSpPr/>
            <p:nvPr/>
          </p:nvSpPr>
          <p:spPr>
            <a:xfrm>
              <a:off x="6827058" y="3536390"/>
              <a:ext cx="1879545" cy="646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6CCD4"/>
                  </a:solidFill>
                  <a:latin typeface="Jost* 600 Semi" pitchFamily="2" charset="0"/>
                  <a:ea typeface="Jost* 600 Semi" pitchFamily="2" charset="0"/>
                </a:rPr>
                <a:t>SERVER</a:t>
              </a:r>
              <a:endParaRPr lang="ko-KR" altLang="en-US" sz="2800" dirty="0">
                <a:solidFill>
                  <a:srgbClr val="26CCD4"/>
                </a:solidFill>
                <a:latin typeface="Jost* 600 Semi" pitchFamily="2" charset="0"/>
              </a:endParaRPr>
            </a:p>
          </p:txBody>
        </p:sp>
      </p:grp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8D51D646-6CA3-4C58-BA63-D5EB4CA64FED}"/>
              </a:ext>
            </a:extLst>
          </p:cNvPr>
          <p:cNvSpPr/>
          <p:nvPr/>
        </p:nvSpPr>
        <p:spPr>
          <a:xfrm>
            <a:off x="5113020" y="3183085"/>
            <a:ext cx="880380" cy="373191"/>
          </a:xfrm>
          <a:prstGeom prst="leftRightArrow">
            <a:avLst/>
          </a:prstGeom>
          <a:gradFill>
            <a:gsLst>
              <a:gs pos="48000">
                <a:srgbClr val="FBF175"/>
              </a:gs>
              <a:gs pos="0">
                <a:srgbClr val="FF1D4D"/>
              </a:gs>
              <a:gs pos="100000">
                <a:srgbClr val="4DD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1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8DE397-67B7-479E-9E31-87369A4CA01B}"/>
              </a:ext>
            </a:extLst>
          </p:cNvPr>
          <p:cNvGrpSpPr/>
          <p:nvPr/>
        </p:nvGrpSpPr>
        <p:grpSpPr>
          <a:xfrm>
            <a:off x="603250" y="2203122"/>
            <a:ext cx="7937501" cy="3083997"/>
            <a:chOff x="603250" y="2203122"/>
            <a:chExt cx="7937501" cy="308399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E81FA0-9D75-4CDE-880C-5F51179581DC}"/>
                </a:ext>
              </a:extLst>
            </p:cNvPr>
            <p:cNvGrpSpPr/>
            <p:nvPr/>
          </p:nvGrpSpPr>
          <p:grpSpPr>
            <a:xfrm>
              <a:off x="603250" y="2203123"/>
              <a:ext cx="4356298" cy="3083996"/>
              <a:chOff x="684213" y="1109624"/>
              <a:chExt cx="4340886" cy="30730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9DF01FC-E739-453A-B7A9-4C1237E248CD}"/>
                  </a:ext>
                </a:extLst>
              </p:cNvPr>
              <p:cNvSpPr/>
              <p:nvPr/>
            </p:nvSpPr>
            <p:spPr>
              <a:xfrm>
                <a:off x="684213" y="1109625"/>
                <a:ext cx="2324861" cy="2324861"/>
              </a:xfrm>
              <a:prstGeom prst="ellipse">
                <a:avLst/>
              </a:prstGeom>
              <a:solidFill>
                <a:srgbClr val="FF546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래픽 2">
                <a:extLst>
                  <a:ext uri="{FF2B5EF4-FFF2-40B4-BE49-F238E27FC236}">
                    <a16:creationId xmlns:a16="http://schemas.microsoft.com/office/drawing/2014/main" id="{347D4958-F969-4291-A0B8-230AC2D59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9000" t="5508" r="19276" b="25561"/>
              <a:stretch/>
            </p:blipFill>
            <p:spPr>
              <a:xfrm>
                <a:off x="1296039" y="1503425"/>
                <a:ext cx="1101208" cy="1537258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E0F6BDF-DD61-43C9-B9B6-4FEA6F9DBB8B}"/>
                  </a:ext>
                </a:extLst>
              </p:cNvPr>
              <p:cNvSpPr/>
              <p:nvPr/>
            </p:nvSpPr>
            <p:spPr>
              <a:xfrm>
                <a:off x="2700238" y="1109624"/>
                <a:ext cx="2324861" cy="2324861"/>
              </a:xfrm>
              <a:prstGeom prst="ellipse">
                <a:avLst/>
              </a:prstGeom>
              <a:solidFill>
                <a:srgbClr val="FF1D4D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965024B1-568C-4A7B-8FB4-740D5273C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10359" b="32997"/>
              <a:stretch/>
            </p:blipFill>
            <p:spPr>
              <a:xfrm>
                <a:off x="3154155" y="1770404"/>
                <a:ext cx="1417026" cy="100330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8FBB76C-B1CC-4584-A48A-091773E16B3E}"/>
                  </a:ext>
                </a:extLst>
              </p:cNvPr>
              <p:cNvSpPr/>
              <p:nvPr/>
            </p:nvSpPr>
            <p:spPr>
              <a:xfrm>
                <a:off x="1432597" y="3536389"/>
                <a:ext cx="828092" cy="646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FF5465"/>
                    </a:solidFill>
                    <a:latin typeface="Jost* 600 Semi" pitchFamily="2" charset="0"/>
                    <a:ea typeface="Jost* 600 Semi" pitchFamily="2" charset="0"/>
                  </a:rPr>
                  <a:t>DB</a:t>
                </a:r>
                <a:endParaRPr lang="ko-KR" altLang="en-US" sz="2800" dirty="0">
                  <a:solidFill>
                    <a:srgbClr val="FF5465"/>
                  </a:solidFill>
                  <a:latin typeface="Jost* 600 Semi" pitchFamily="2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4B09A38-DE0A-4143-8992-4B9ABD9C39DC}"/>
                  </a:ext>
                </a:extLst>
              </p:cNvPr>
              <p:cNvSpPr/>
              <p:nvPr/>
            </p:nvSpPr>
            <p:spPr>
              <a:xfrm>
                <a:off x="3226848" y="3536390"/>
                <a:ext cx="1271643" cy="646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FF5465"/>
                    </a:solidFill>
                    <a:latin typeface="Jost* 600 Semi" pitchFamily="2" charset="0"/>
                    <a:ea typeface="Jost* 600 Semi" pitchFamily="2" charset="0"/>
                  </a:rPr>
                  <a:t>JDBC</a:t>
                </a:r>
                <a:endParaRPr lang="ko-KR" altLang="en-US" sz="2800" dirty="0">
                  <a:solidFill>
                    <a:srgbClr val="FF5465"/>
                  </a:solidFill>
                  <a:latin typeface="Jost* 600 Semi" pitchFamily="2" charset="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086A2E-A512-4985-8C79-C2BFB041F533}"/>
                </a:ext>
              </a:extLst>
            </p:cNvPr>
            <p:cNvGrpSpPr/>
            <p:nvPr/>
          </p:nvGrpSpPr>
          <p:grpSpPr>
            <a:xfrm>
              <a:off x="6207636" y="2203122"/>
              <a:ext cx="2333115" cy="3083996"/>
              <a:chOff x="6604402" y="1109623"/>
              <a:chExt cx="2324861" cy="3073082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8901D5F-00FB-4B1D-80B1-53E0E14925D8}"/>
                  </a:ext>
                </a:extLst>
              </p:cNvPr>
              <p:cNvSpPr/>
              <p:nvPr/>
            </p:nvSpPr>
            <p:spPr>
              <a:xfrm>
                <a:off x="6604402" y="1109623"/>
                <a:ext cx="2324861" cy="2324861"/>
              </a:xfrm>
              <a:prstGeom prst="ellipse">
                <a:avLst/>
              </a:prstGeom>
              <a:solidFill>
                <a:srgbClr val="4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id="{BE74F952-BF2A-47ED-9FDE-C4E7AFEC89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8611" b="30239"/>
              <a:stretch/>
            </p:blipFill>
            <p:spPr>
              <a:xfrm>
                <a:off x="6907389" y="1615115"/>
                <a:ext cx="1718878" cy="1313878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A11C7C9-45CD-447C-BCCA-FF7AB88300D4}"/>
                  </a:ext>
                </a:extLst>
              </p:cNvPr>
              <p:cNvSpPr/>
              <p:nvPr/>
            </p:nvSpPr>
            <p:spPr>
              <a:xfrm>
                <a:off x="6827058" y="3536390"/>
                <a:ext cx="1879545" cy="646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26CCD4"/>
                    </a:solidFill>
                    <a:latin typeface="Jost* 600 Semi" pitchFamily="2" charset="0"/>
                    <a:ea typeface="Jost* 600 Semi" pitchFamily="2" charset="0"/>
                  </a:rPr>
                  <a:t>SERVER</a:t>
                </a:r>
                <a:endParaRPr lang="ko-KR" altLang="en-US" sz="2800" dirty="0">
                  <a:solidFill>
                    <a:srgbClr val="26CCD4"/>
                  </a:solidFill>
                  <a:latin typeface="Jost* 600 Semi" pitchFamily="2" charset="0"/>
                </a:endParaRPr>
              </a:p>
            </p:txBody>
          </p:sp>
        </p:grpSp>
        <p:sp>
          <p:nvSpPr>
            <p:cNvPr id="50" name="화살표: 왼쪽/오른쪽 49">
              <a:extLst>
                <a:ext uri="{FF2B5EF4-FFF2-40B4-BE49-F238E27FC236}">
                  <a16:creationId xmlns:a16="http://schemas.microsoft.com/office/drawing/2014/main" id="{8D51D646-6CA3-4C58-BA63-D5EB4CA64FED}"/>
                </a:ext>
              </a:extLst>
            </p:cNvPr>
            <p:cNvSpPr/>
            <p:nvPr/>
          </p:nvSpPr>
          <p:spPr>
            <a:xfrm>
              <a:off x="5113020" y="3183085"/>
              <a:ext cx="880380" cy="373191"/>
            </a:xfrm>
            <a:prstGeom prst="leftRightArrow">
              <a:avLst/>
            </a:prstGeom>
            <a:gradFill>
              <a:gsLst>
                <a:gs pos="48000">
                  <a:srgbClr val="FBF175"/>
                </a:gs>
                <a:gs pos="0">
                  <a:srgbClr val="FF1D4D"/>
                </a:gs>
                <a:gs pos="100000">
                  <a:srgbClr val="4DDAD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CFD8494-255F-47BF-972B-9867B849B6F4}"/>
              </a:ext>
            </a:extLst>
          </p:cNvPr>
          <p:cNvGrpSpPr/>
          <p:nvPr/>
        </p:nvGrpSpPr>
        <p:grpSpPr>
          <a:xfrm>
            <a:off x="2167627" y="858523"/>
            <a:ext cx="1244250" cy="1390077"/>
            <a:chOff x="1961628" y="-659251"/>
            <a:chExt cx="2014743" cy="2250872"/>
          </a:xfrm>
        </p:grpSpPr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62AEB034-3AD1-4D44-9CD4-C0C15AFA9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1769" t="9595" r="10625" b="28019"/>
            <a:stretch/>
          </p:blipFill>
          <p:spPr>
            <a:xfrm>
              <a:off x="2391751" y="-659251"/>
              <a:ext cx="1434058" cy="1441016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D685A3-E393-42EA-BAAC-1CF20C068410}"/>
                </a:ext>
              </a:extLst>
            </p:cNvPr>
            <p:cNvSpPr/>
            <p:nvPr/>
          </p:nvSpPr>
          <p:spPr>
            <a:xfrm>
              <a:off x="1961628" y="744401"/>
              <a:ext cx="2014743" cy="847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Admin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2E77F6D-8BE3-4E46-BEC0-B42B1B42DE6F}"/>
              </a:ext>
            </a:extLst>
          </p:cNvPr>
          <p:cNvGrpSpPr/>
          <p:nvPr/>
        </p:nvGrpSpPr>
        <p:grpSpPr>
          <a:xfrm>
            <a:off x="6808969" y="1314323"/>
            <a:ext cx="1130439" cy="1371568"/>
            <a:chOff x="5999024" y="186398"/>
            <a:chExt cx="1830456" cy="2220901"/>
          </a:xfrm>
        </p:grpSpPr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68041577-88E7-42A1-9AEA-BBCB9E943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21645" t="12134" r="21718" b="35005"/>
            <a:stretch/>
          </p:blipFill>
          <p:spPr>
            <a:xfrm>
              <a:off x="6328326" y="186398"/>
              <a:ext cx="1171851" cy="1367160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EEABBC-5F65-4810-876F-EB78B4623601}"/>
                </a:ext>
              </a:extLst>
            </p:cNvPr>
            <p:cNvSpPr/>
            <p:nvPr/>
          </p:nvSpPr>
          <p:spPr>
            <a:xfrm>
              <a:off x="5999024" y="1560079"/>
              <a:ext cx="1830456" cy="847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6CCD4"/>
                  </a:solidFill>
                  <a:latin typeface="Jost* 600 Semi" pitchFamily="2" charset="0"/>
                  <a:ea typeface="Jost* 600 Semi" pitchFamily="2" charset="0"/>
                </a:rPr>
                <a:t>Client</a:t>
              </a:r>
            </a:p>
          </p:txBody>
        </p:sp>
      </p:grp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86C2C6C-B4FF-49D1-9409-6F02B787D573}"/>
              </a:ext>
            </a:extLst>
          </p:cNvPr>
          <p:cNvCxnSpPr/>
          <p:nvPr/>
        </p:nvCxnSpPr>
        <p:spPr>
          <a:xfrm rot="10800000" flipV="1">
            <a:off x="1769809" y="2424281"/>
            <a:ext cx="5039161" cy="722026"/>
          </a:xfrm>
          <a:prstGeom prst="bentConnector2">
            <a:avLst/>
          </a:prstGeom>
          <a:ln w="79375">
            <a:gradFill>
              <a:gsLst>
                <a:gs pos="53000">
                  <a:srgbClr val="FBF175"/>
                </a:gs>
                <a:gs pos="0">
                  <a:srgbClr val="FF1D4D"/>
                </a:gs>
                <a:gs pos="100000">
                  <a:srgbClr val="4DDAD9"/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7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0866A4-BAAE-4405-A608-D2384616BA9A}"/>
              </a:ext>
            </a:extLst>
          </p:cNvPr>
          <p:cNvGrpSpPr/>
          <p:nvPr/>
        </p:nvGrpSpPr>
        <p:grpSpPr>
          <a:xfrm>
            <a:off x="1140633" y="1498600"/>
            <a:ext cx="6913535" cy="4190401"/>
            <a:chOff x="1131284" y="1435100"/>
            <a:chExt cx="6913535" cy="419040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24DB4D8-A45C-41F0-A912-A027D8EB0883}"/>
                </a:ext>
              </a:extLst>
            </p:cNvPr>
            <p:cNvGrpSpPr/>
            <p:nvPr/>
          </p:nvGrpSpPr>
          <p:grpSpPr>
            <a:xfrm>
              <a:off x="4717247" y="1435100"/>
              <a:ext cx="3327572" cy="4190401"/>
              <a:chOff x="4717247" y="1672643"/>
              <a:chExt cx="3327572" cy="419040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DEE777-70C4-4551-8C6B-1BF230AAFA05}"/>
                  </a:ext>
                </a:extLst>
              </p:cNvPr>
              <p:cNvSpPr/>
              <p:nvPr/>
            </p:nvSpPr>
            <p:spPr>
              <a:xfrm>
                <a:off x="5451809" y="5216713"/>
                <a:ext cx="18838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600" dirty="0">
                    <a:solidFill>
                      <a:srgbClr val="4DDAD9"/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rPr>
                  <a:t>다중접속</a:t>
                </a:r>
                <a:endParaRPr lang="en-US" altLang="ko-KR" sz="3600" dirty="0">
                  <a:solidFill>
                    <a:srgbClr val="4DDAD9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endParaRPr>
              </a:p>
            </p:txBody>
          </p:sp>
          <p:pic>
            <p:nvPicPr>
              <p:cNvPr id="7" name="그래픽 6">
                <a:extLst>
                  <a:ext uri="{FF2B5EF4-FFF2-40B4-BE49-F238E27FC236}">
                    <a16:creationId xmlns:a16="http://schemas.microsoft.com/office/drawing/2014/main" id="{A922555C-16C7-4251-95AB-4E0BF501E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0753"/>
              <a:stretch/>
            </p:blipFill>
            <p:spPr>
              <a:xfrm>
                <a:off x="4717247" y="1672643"/>
                <a:ext cx="3327572" cy="3322622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D5DD7C-7BA4-4DEF-BAB9-AE032352AD87}"/>
                </a:ext>
              </a:extLst>
            </p:cNvPr>
            <p:cNvGrpSpPr/>
            <p:nvPr/>
          </p:nvGrpSpPr>
          <p:grpSpPr>
            <a:xfrm>
              <a:off x="1131284" y="1878830"/>
              <a:ext cx="3262432" cy="3746671"/>
              <a:chOff x="1131284" y="2116373"/>
              <a:chExt cx="3262432" cy="3746671"/>
            </a:xfrm>
          </p:grpSpPr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88FF7337-C871-4C98-8081-8AEF8491C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7387" t="7966" r="7273" b="27611"/>
              <a:stretch/>
            </p:blipFill>
            <p:spPr>
              <a:xfrm>
                <a:off x="1370480" y="2116373"/>
                <a:ext cx="2784040" cy="2625254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67BD01-141C-4DED-8996-B9B63206816D}"/>
                  </a:ext>
                </a:extLst>
              </p:cNvPr>
              <p:cNvSpPr/>
              <p:nvPr/>
            </p:nvSpPr>
            <p:spPr>
              <a:xfrm>
                <a:off x="1131284" y="5216713"/>
                <a:ext cx="32624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600" dirty="0">
                    <a:solidFill>
                      <a:srgbClr val="FF5465"/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rPr>
                  <a:t>실시간 재고반영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078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</TotalTime>
  <Words>66</Words>
  <Application>Microsoft Office PowerPoint</Application>
  <PresentationFormat>화면 슬라이드 쇼(4:3)</PresentationFormat>
  <Paragraphs>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Jost* 600 Semi</vt:lpstr>
      <vt:lpstr>SpoqaHanSans-Regular</vt:lpstr>
      <vt:lpstr>Calibri Light</vt:lpstr>
      <vt:lpstr>Calibri</vt:lpstr>
      <vt:lpstr>Arial</vt:lpstr>
      <vt:lpstr>SpoqaHanSans-Bold</vt:lpstr>
      <vt:lpstr>Jost* 900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</dc:creator>
  <cp:lastModifiedBy>1</cp:lastModifiedBy>
  <cp:revision>33</cp:revision>
  <dcterms:created xsi:type="dcterms:W3CDTF">2020-03-19T01:50:37Z</dcterms:created>
  <dcterms:modified xsi:type="dcterms:W3CDTF">2020-03-20T02:25:22Z</dcterms:modified>
</cp:coreProperties>
</file>